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Lst>
  <p:sldSz cx="6858000" cy="9906000" type="A4"/>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5" dt="2026-09-14T08:13:18.320"/>
    <p1510:client id="{2B82EF3A-C5EA-64DF-60FC-4E44A7ED74D1}" v="11" dt="2026-09-14T08:24:42.767"/>
    <p1510:client id="{9D0CAB3A-3D36-6487-9768-3466B92DC695}" v="248" dt="2026-09-14T08:02:55.8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7" autoAdjust="0"/>
    <p:restoredTop sz="94660"/>
  </p:normalViewPr>
  <p:slideViewPr>
    <p:cSldViewPr snapToGrid="0">
      <p:cViewPr varScale="1">
        <p:scale>
          <a:sx n="77" d="100"/>
          <a:sy n="77" d="100"/>
        </p:scale>
        <p:origin x="318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7"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621191"/>
            <a:ext cx="5829300" cy="3448756"/>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5202944"/>
            <a:ext cx="5143500" cy="2391656"/>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1B4D8D4-23AA-438E-8984-62FC523939FE}" type="datetimeFigureOut">
              <a:rPr lang="en-SG" smtClean="0"/>
              <a:t>14/9/2026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33452235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B4D8D4-23AA-438E-8984-62FC523939FE}" type="datetimeFigureOut">
              <a:rPr lang="en-SG" smtClean="0"/>
              <a:t>14/9/2026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27473437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469624"/>
            <a:ext cx="5915025" cy="4120620"/>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629226"/>
            <a:ext cx="5915025" cy="2166937"/>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1B4D8D4-23AA-438E-8984-62FC523939FE}" type="datetimeFigureOut">
              <a:rPr lang="en-SG" smtClean="0"/>
              <a:t>14/9/2026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3058356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637014"/>
            <a:ext cx="2914650" cy="628526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1B4D8D4-23AA-438E-8984-62FC523939FE}" type="datetimeFigureOut">
              <a:rPr lang="en-SG" smtClean="0"/>
              <a:t>14/9/2026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27608559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527405"/>
            <a:ext cx="5915025" cy="1914702"/>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428347"/>
            <a:ext cx="2901255"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472381" y="3618442"/>
            <a:ext cx="2901255"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428347"/>
            <a:ext cx="2915543" cy="1190095"/>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3471863" y="3618442"/>
            <a:ext cx="2915543" cy="532218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1B4D8D4-23AA-438E-8984-62FC523939FE}" type="datetimeFigureOut">
              <a:rPr lang="en-SG" smtClean="0"/>
              <a:t>14/9/2026</a:t>
            </a:fld>
            <a:endParaRPr lang="en-SG"/>
          </a:p>
        </p:txBody>
      </p:sp>
      <p:sp>
        <p:nvSpPr>
          <p:cNvPr id="8" name="Footer Placeholder 7"/>
          <p:cNvSpPr>
            <a:spLocks noGrp="1"/>
          </p:cNvSpPr>
          <p:nvPr>
            <p:ph type="ftr" sz="quarter" idx="11"/>
          </p:nvPr>
        </p:nvSpPr>
        <p:spPr/>
        <p:txBody>
          <a:bodyPr/>
          <a:lstStyle/>
          <a:p>
            <a:endParaRPr lang="en-SG"/>
          </a:p>
        </p:txBody>
      </p:sp>
      <p:sp>
        <p:nvSpPr>
          <p:cNvPr id="9" name="Slide Number Placeholder 8"/>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14500212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1B4D8D4-23AA-438E-8984-62FC523939FE}" type="datetimeFigureOut">
              <a:rPr lang="en-SG" smtClean="0"/>
              <a:t>14/9/2026</a:t>
            </a:fld>
            <a:endParaRPr lang="en-SG"/>
          </a:p>
        </p:txBody>
      </p:sp>
      <p:sp>
        <p:nvSpPr>
          <p:cNvPr id="4" name="Footer Placeholder 3"/>
          <p:cNvSpPr>
            <a:spLocks noGrp="1"/>
          </p:cNvSpPr>
          <p:nvPr>
            <p:ph type="ftr" sz="quarter" idx="11"/>
          </p:nvPr>
        </p:nvSpPr>
        <p:spPr/>
        <p:txBody>
          <a:bodyPr/>
          <a:lstStyle/>
          <a:p>
            <a:endParaRPr lang="en-SG"/>
          </a:p>
        </p:txBody>
      </p:sp>
      <p:sp>
        <p:nvSpPr>
          <p:cNvPr id="5" name="Slide Number Placeholder 4"/>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34157029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B4D8D4-23AA-438E-8984-62FC523939FE}" type="datetimeFigureOut">
              <a:rPr lang="en-SG" smtClean="0"/>
              <a:t>14/9/2026</a:t>
            </a:fld>
            <a:endParaRPr lang="en-SG"/>
          </a:p>
        </p:txBody>
      </p:sp>
      <p:sp>
        <p:nvSpPr>
          <p:cNvPr id="3" name="Footer Placeholder 2"/>
          <p:cNvSpPr>
            <a:spLocks noGrp="1"/>
          </p:cNvSpPr>
          <p:nvPr>
            <p:ph type="ftr" sz="quarter" idx="11"/>
          </p:nvPr>
        </p:nvSpPr>
        <p:spPr/>
        <p:txBody>
          <a:bodyPr/>
          <a:lstStyle/>
          <a:p>
            <a:endParaRPr lang="en-SG"/>
          </a:p>
        </p:txBody>
      </p:sp>
      <p:sp>
        <p:nvSpPr>
          <p:cNvPr id="4" name="Slide Number Placeholder 3"/>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8259018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426283"/>
            <a:ext cx="3471863" cy="7039681"/>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1B4D8D4-23AA-438E-8984-62FC523939FE}" type="datetimeFigureOut">
              <a:rPr lang="en-SG" smtClean="0"/>
              <a:t>14/9/2026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38100552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60400"/>
            <a:ext cx="2211884" cy="23114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426283"/>
            <a:ext cx="3471863" cy="7039681"/>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472381" y="2971800"/>
            <a:ext cx="2211884" cy="550562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1B4D8D4-23AA-438E-8984-62FC523939FE}" type="datetimeFigureOut">
              <a:rPr lang="en-SG" smtClean="0"/>
              <a:t>14/9/2026</a:t>
            </a:fld>
            <a:endParaRPr lang="en-SG"/>
          </a:p>
        </p:txBody>
      </p:sp>
      <p:sp>
        <p:nvSpPr>
          <p:cNvPr id="6" name="Footer Placeholder 5"/>
          <p:cNvSpPr>
            <a:spLocks noGrp="1"/>
          </p:cNvSpPr>
          <p:nvPr>
            <p:ph type="ftr" sz="quarter" idx="11"/>
          </p:nvPr>
        </p:nvSpPr>
        <p:spPr/>
        <p:txBody>
          <a:bodyPr/>
          <a:lstStyle/>
          <a:p>
            <a:endParaRPr lang="en-SG"/>
          </a:p>
        </p:txBody>
      </p:sp>
      <p:sp>
        <p:nvSpPr>
          <p:cNvPr id="7" name="Slide Number Placeholder 6"/>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1729416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B4D8D4-23AA-438E-8984-62FC523939FE}" type="datetimeFigureOut">
              <a:rPr lang="en-SG" smtClean="0"/>
              <a:t>14/9/2026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57973550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527403"/>
            <a:ext cx="1478756" cy="839487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527403"/>
            <a:ext cx="4350544" cy="839487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1B4D8D4-23AA-438E-8984-62FC523939FE}" type="datetimeFigureOut">
              <a:rPr lang="en-SG" smtClean="0"/>
              <a:t>14/9/2026</a:t>
            </a:fld>
            <a:endParaRPr lang="en-SG"/>
          </a:p>
        </p:txBody>
      </p:sp>
      <p:sp>
        <p:nvSpPr>
          <p:cNvPr id="5" name="Footer Placeholder 4"/>
          <p:cNvSpPr>
            <a:spLocks noGrp="1"/>
          </p:cNvSpPr>
          <p:nvPr>
            <p:ph type="ftr" sz="quarter" idx="11"/>
          </p:nvPr>
        </p:nvSpPr>
        <p:spPr/>
        <p:txBody>
          <a:bodyPr/>
          <a:lstStyle/>
          <a:p>
            <a:endParaRPr lang="en-SG"/>
          </a:p>
        </p:txBody>
      </p:sp>
      <p:sp>
        <p:nvSpPr>
          <p:cNvPr id="6" name="Slide Number Placeholder 5"/>
          <p:cNvSpPr>
            <a:spLocks noGrp="1"/>
          </p:cNvSpPr>
          <p:nvPr>
            <p:ph type="sldNum" sz="quarter" idx="12"/>
          </p:nvPr>
        </p:nvSpPr>
        <p:spPr/>
        <p:txBody>
          <a:bodyPr/>
          <a:lstStyle/>
          <a:p>
            <a:fld id="{D78A818B-7FCB-402E-8D40-ED9A5E2D3D91}" type="slidenum">
              <a:rPr lang="en-SG" smtClean="0"/>
              <a:t>‹#›</a:t>
            </a:fld>
            <a:endParaRPr lang="en-SG"/>
          </a:p>
        </p:txBody>
      </p:sp>
    </p:spTree>
    <p:extLst>
      <p:ext uri="{BB962C8B-B14F-4D97-AF65-F5344CB8AC3E}">
        <p14:creationId xmlns:p14="http://schemas.microsoft.com/office/powerpoint/2010/main" val="2553777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527405"/>
            <a:ext cx="5915025" cy="1914702"/>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637014"/>
            <a:ext cx="5915025" cy="628526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9181397"/>
            <a:ext cx="1543050" cy="527403"/>
          </a:xfrm>
          <a:prstGeom prst="rect">
            <a:avLst/>
          </a:prstGeom>
        </p:spPr>
        <p:txBody>
          <a:bodyPr vert="horz" lIns="91440" tIns="45720" rIns="91440" bIns="45720" rtlCol="0" anchor="ctr"/>
          <a:lstStyle>
            <a:lvl1pPr algn="l">
              <a:defRPr sz="900">
                <a:solidFill>
                  <a:schemeClr val="tx1">
                    <a:tint val="75000"/>
                  </a:schemeClr>
                </a:solidFill>
              </a:defRPr>
            </a:lvl1pPr>
          </a:lstStyle>
          <a:p>
            <a:fld id="{21B4D8D4-23AA-438E-8984-62FC523939FE}" type="datetimeFigureOut">
              <a:rPr lang="en-SG" smtClean="0"/>
              <a:t>14/9/2026</a:t>
            </a:fld>
            <a:endParaRPr lang="en-SG"/>
          </a:p>
        </p:txBody>
      </p:sp>
      <p:sp>
        <p:nvSpPr>
          <p:cNvPr id="5" name="Footer Placeholder 4"/>
          <p:cNvSpPr>
            <a:spLocks noGrp="1"/>
          </p:cNvSpPr>
          <p:nvPr>
            <p:ph type="ftr" sz="quarter" idx="3"/>
          </p:nvPr>
        </p:nvSpPr>
        <p:spPr>
          <a:xfrm>
            <a:off x="2271713" y="9181397"/>
            <a:ext cx="2314575" cy="52740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SG"/>
          </a:p>
        </p:txBody>
      </p:sp>
      <p:sp>
        <p:nvSpPr>
          <p:cNvPr id="6" name="Slide Number Placeholder 5"/>
          <p:cNvSpPr>
            <a:spLocks noGrp="1"/>
          </p:cNvSpPr>
          <p:nvPr>
            <p:ph type="sldNum" sz="quarter" idx="4"/>
          </p:nvPr>
        </p:nvSpPr>
        <p:spPr>
          <a:xfrm>
            <a:off x="4843463" y="9181397"/>
            <a:ext cx="1543050" cy="527403"/>
          </a:xfrm>
          <a:prstGeom prst="rect">
            <a:avLst/>
          </a:prstGeom>
        </p:spPr>
        <p:txBody>
          <a:bodyPr vert="horz" lIns="91440" tIns="45720" rIns="91440" bIns="45720" rtlCol="0" anchor="ctr"/>
          <a:lstStyle>
            <a:lvl1pPr algn="r">
              <a:defRPr sz="900">
                <a:solidFill>
                  <a:schemeClr val="tx1">
                    <a:tint val="75000"/>
                  </a:schemeClr>
                </a:solidFill>
              </a:defRPr>
            </a:lvl1pPr>
          </a:lstStyle>
          <a:p>
            <a:fld id="{D78A818B-7FCB-402E-8D40-ED9A5E2D3D91}" type="slidenum">
              <a:rPr lang="en-SG" smtClean="0"/>
              <a:t>‹#›</a:t>
            </a:fld>
            <a:endParaRPr lang="en-SG"/>
          </a:p>
        </p:txBody>
      </p:sp>
    </p:spTree>
    <p:extLst>
      <p:ext uri="{BB962C8B-B14F-4D97-AF65-F5344CB8AC3E}">
        <p14:creationId xmlns:p14="http://schemas.microsoft.com/office/powerpoint/2010/main" val="24482539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cedre.fr/en" TargetMode="External"/><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2.jpeg"/><Relationship Id="rId4" Type="http://schemas.openxmlformats.org/officeDocument/2006/relationships/hyperlink" Target="https://nus-sg.zoom.us/webinar/register/WN_3vODXHtVRGuv2Mfs9G5oeg"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DFB7FC7C-5F03-4CCE-809C-088BE0B749C2}"/>
              </a:ext>
            </a:extLst>
          </p:cNvPr>
          <p:cNvSpPr/>
          <p:nvPr/>
        </p:nvSpPr>
        <p:spPr>
          <a:xfrm>
            <a:off x="0" y="1"/>
            <a:ext cx="6858000" cy="1000125"/>
          </a:xfrm>
          <a:prstGeom prst="rect">
            <a:avLst/>
          </a:prstGeom>
          <a:solidFill>
            <a:schemeClr val="accent5">
              <a:lumMod val="20000"/>
              <a:lumOff val="80000"/>
            </a:schemeClr>
          </a:solid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SG" sz="3200" b="1" dirty="0">
                <a:solidFill>
                  <a:schemeClr val="accent1">
                    <a:lumMod val="75000"/>
                  </a:schemeClr>
                </a:solidFill>
              </a:rPr>
              <a:t>                   </a:t>
            </a:r>
            <a:endParaRPr lang="en-SG" sz="2000" b="1" dirty="0">
              <a:solidFill>
                <a:schemeClr val="tx1"/>
              </a:solidFill>
            </a:endParaRPr>
          </a:p>
        </p:txBody>
      </p:sp>
      <p:pic>
        <p:nvPicPr>
          <p:cNvPr id="5" name="Picture 4" descr="A picture containing company name&#10;&#10;Description automatically generated">
            <a:extLst>
              <a:ext uri="{FF2B5EF4-FFF2-40B4-BE49-F238E27FC236}">
                <a16:creationId xmlns:a16="http://schemas.microsoft.com/office/drawing/2014/main" id="{AA8B6548-8188-49D9-891F-8708927810EC}"/>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9818" y="35824"/>
            <a:ext cx="1874864" cy="943282"/>
          </a:xfrm>
          <a:prstGeom prst="rect">
            <a:avLst/>
          </a:prstGeom>
        </p:spPr>
      </p:pic>
      <p:sp>
        <p:nvSpPr>
          <p:cNvPr id="6" name="TextBox 5">
            <a:extLst>
              <a:ext uri="{FF2B5EF4-FFF2-40B4-BE49-F238E27FC236}">
                <a16:creationId xmlns:a16="http://schemas.microsoft.com/office/drawing/2014/main" id="{8C948DCE-35BB-4900-8D9C-56398E6CD566}"/>
              </a:ext>
            </a:extLst>
          </p:cNvPr>
          <p:cNvSpPr txBox="1"/>
          <p:nvPr/>
        </p:nvSpPr>
        <p:spPr>
          <a:xfrm>
            <a:off x="2709949" y="269230"/>
            <a:ext cx="2790123" cy="461665"/>
          </a:xfrm>
          <a:prstGeom prst="rect">
            <a:avLst/>
          </a:prstGeom>
          <a:noFill/>
        </p:spPr>
        <p:txBody>
          <a:bodyPr wrap="none" rtlCol="0">
            <a:spAutoFit/>
          </a:bodyPr>
          <a:lstStyle/>
          <a:p>
            <a:r>
              <a:rPr lang="en-SG" sz="2400" b="1" dirty="0">
                <a:solidFill>
                  <a:schemeClr val="accent5">
                    <a:lumMod val="75000"/>
                  </a:schemeClr>
                </a:solidFill>
              </a:rPr>
              <a:t>RESEARCH SEMINAR</a:t>
            </a:r>
          </a:p>
        </p:txBody>
      </p:sp>
      <p:sp>
        <p:nvSpPr>
          <p:cNvPr id="7" name="TextBox 6">
            <a:extLst>
              <a:ext uri="{FF2B5EF4-FFF2-40B4-BE49-F238E27FC236}">
                <a16:creationId xmlns:a16="http://schemas.microsoft.com/office/drawing/2014/main" id="{D6D61128-9449-4654-8025-FA4D666F6F44}"/>
              </a:ext>
            </a:extLst>
          </p:cNvPr>
          <p:cNvSpPr txBox="1"/>
          <p:nvPr/>
        </p:nvSpPr>
        <p:spPr>
          <a:xfrm>
            <a:off x="517983" y="4515712"/>
            <a:ext cx="5942470" cy="5247590"/>
          </a:xfrm>
          <a:prstGeom prst="rect">
            <a:avLst/>
          </a:prstGeom>
          <a:noFill/>
          <a:ln>
            <a:noFill/>
          </a:ln>
        </p:spPr>
        <p:style>
          <a:lnRef idx="2">
            <a:schemeClr val="accent1"/>
          </a:lnRef>
          <a:fillRef idx="1">
            <a:schemeClr val="lt1"/>
          </a:fillRef>
          <a:effectRef idx="0">
            <a:schemeClr val="accent1"/>
          </a:effectRef>
          <a:fontRef idx="minor">
            <a:schemeClr val="dk1"/>
          </a:fontRef>
        </p:style>
        <p:txBody>
          <a:bodyPr wrap="square" lIns="91440" tIns="45720" rIns="91440" bIns="45720" rtlCol="0" anchor="t">
            <a:spAutoFit/>
          </a:bodyPr>
          <a:lstStyle/>
          <a:p>
            <a:pPr algn="just"/>
            <a:r>
              <a:rPr lang="en-SG" sz="1400" b="1" u="sng" dirty="0"/>
              <a:t>ABSTRACT</a:t>
            </a:r>
            <a:r>
              <a:rPr lang="en-SG" sz="1400" dirty="0"/>
              <a:t>:</a:t>
            </a:r>
            <a:endParaRPr lang="en-US" sz="1400" dirty="0">
              <a:ea typeface="Calibri" panose="020F0502020204030204"/>
              <a:cs typeface="Calibri" panose="020F0502020204030204"/>
            </a:endParaRPr>
          </a:p>
          <a:p>
            <a:pPr algn="just"/>
            <a:r>
              <a:rPr lang="en-US" sz="1300" dirty="0">
                <a:ea typeface="+mn-lt"/>
                <a:cs typeface="+mn-lt"/>
              </a:rPr>
              <a:t>CEDRE is France’s national centre of expertise for accidental pollution affecting marine and freshwater environments. Created in 1978 in the aftermath of the Amoco Cadiz oil spill, CEDRE has been supporting authorities and industry in preparing for, responding to, and managing pollution incidents. It runs multidisciplinary teams, combining scientific research, operational expertise, and emergency response to cover a wide range of pollutants and environmental challenges, including oil, chemicals, and aquatic litter. This presentation provides an overview of CEDRE’s expertise and research activities, with a particular focus on oil spill response, HNS behavior and dispersion, slick tracking using drifting buoys, gas cloud monitoring, and model validation.</a:t>
            </a:r>
            <a:endParaRPr lang="en-US" dirty="0">
              <a:ea typeface="+mn-lt"/>
              <a:cs typeface="+mn-lt"/>
            </a:endParaRPr>
          </a:p>
          <a:p>
            <a:pPr algn="just"/>
            <a:r>
              <a:rPr lang="en-US" sz="1400" dirty="0"/>
              <a:t> </a:t>
            </a:r>
          </a:p>
          <a:p>
            <a:pPr algn="just"/>
            <a:r>
              <a:rPr lang="en-US" sz="1400" u="sng" dirty="0"/>
              <a:t>About the Speaker</a:t>
            </a:r>
            <a:r>
              <a:rPr lang="en-US" sz="1400" dirty="0"/>
              <a:t>:</a:t>
            </a:r>
            <a:endParaRPr lang="en-US" sz="1400" dirty="0">
              <a:ea typeface="Calibri" panose="020F0502020204030204"/>
              <a:cs typeface="Calibri" panose="020F0502020204030204"/>
            </a:endParaRPr>
          </a:p>
          <a:p>
            <a:pPr algn="just"/>
            <a:r>
              <a:rPr lang="en-US" sz="1400" dirty="0">
                <a:latin typeface="Calibri"/>
                <a:ea typeface="Calibri"/>
                <a:cs typeface="Calibri"/>
              </a:rPr>
              <a:t>Laura is a marine chemist specializing in metal chemistry in deep-sea hydrothermal vents. Her PhD research at the Mid-Atlantic Ridge strengthened her expertise in electrochemistry, analytical chemistry, and trace metal analysis with extensive field experience. She moved into European project management at </a:t>
            </a:r>
            <a:r>
              <a:rPr lang="en-US" sz="1400" dirty="0" err="1">
                <a:latin typeface="Calibri"/>
                <a:ea typeface="Calibri"/>
                <a:cs typeface="Calibri"/>
              </a:rPr>
              <a:t>Pôle</a:t>
            </a:r>
            <a:r>
              <a:rPr lang="en-US" sz="1400" dirty="0">
                <a:latin typeface="Calibri"/>
                <a:ea typeface="Calibri"/>
                <a:cs typeface="Calibri"/>
              </a:rPr>
              <a:t> Mer Bretagne Atlantique and Shom before joining CEDRE’s Research Department in 2021. At CEDRE, she manages scientific projects, conducts laboratory and pilot-scale research on HNS </a:t>
            </a:r>
            <a:r>
              <a:rPr lang="en-US" sz="1400" dirty="0" err="1">
                <a:latin typeface="Calibri"/>
                <a:ea typeface="Calibri"/>
                <a:cs typeface="Calibri"/>
              </a:rPr>
              <a:t>behaviour</a:t>
            </a:r>
            <a:r>
              <a:rPr lang="en-US" sz="1400" dirty="0">
                <a:latin typeface="Calibri"/>
                <a:ea typeface="Calibri"/>
                <a:cs typeface="Calibri"/>
              </a:rPr>
              <a:t> following accidental releases, develops research proposals, and contributes to the characterization of emerging pollutants. </a:t>
            </a:r>
            <a:endParaRPr lang="en-US" dirty="0"/>
          </a:p>
          <a:p>
            <a:pPr algn="just"/>
            <a:endParaRPr lang="en-US" dirty="0">
              <a:ea typeface="Calibri" panose="020F0502020204030204"/>
              <a:cs typeface="Calibri" panose="020F0502020204030204"/>
            </a:endParaRPr>
          </a:p>
          <a:p>
            <a:pPr algn="just"/>
            <a:endParaRPr lang="en-US" sz="1400" dirty="0">
              <a:ea typeface="Calibri"/>
              <a:cs typeface="Calibri"/>
            </a:endParaRPr>
          </a:p>
        </p:txBody>
      </p:sp>
      <p:sp>
        <p:nvSpPr>
          <p:cNvPr id="9" name="TextBox 8">
            <a:extLst>
              <a:ext uri="{FF2B5EF4-FFF2-40B4-BE49-F238E27FC236}">
                <a16:creationId xmlns:a16="http://schemas.microsoft.com/office/drawing/2014/main" id="{477D18A6-716B-44BE-B6E3-21CBFC3E6368}"/>
              </a:ext>
            </a:extLst>
          </p:cNvPr>
          <p:cNvSpPr txBox="1"/>
          <p:nvPr/>
        </p:nvSpPr>
        <p:spPr>
          <a:xfrm>
            <a:off x="509272" y="1189543"/>
            <a:ext cx="6031280" cy="1384995"/>
          </a:xfrm>
          <a:prstGeom prst="rect">
            <a:avLst/>
          </a:prstGeom>
          <a:noFill/>
        </p:spPr>
        <p:txBody>
          <a:bodyPr wrap="square" lIns="91440" tIns="45720" rIns="91440" bIns="45720" rtlCol="0" anchor="t">
            <a:spAutoFit/>
          </a:bodyPr>
          <a:lstStyle/>
          <a:p>
            <a:pPr algn="ctr"/>
            <a:r>
              <a:rPr lang="en-US" b="1" dirty="0">
                <a:ea typeface="+mn-lt"/>
                <a:cs typeface="+mn-lt"/>
              </a:rPr>
              <a:t>Introducing CEDRE: From oil spill response to </a:t>
            </a:r>
            <a:br>
              <a:rPr lang="en-US" b="1" dirty="0">
                <a:ea typeface="+mn-lt"/>
                <a:cs typeface="+mn-lt"/>
              </a:rPr>
            </a:br>
            <a:r>
              <a:rPr lang="en-US" b="1" dirty="0">
                <a:ea typeface="+mn-lt"/>
                <a:cs typeface="+mn-lt"/>
              </a:rPr>
              <a:t>HNS behavior and dispersion research</a:t>
            </a:r>
          </a:p>
          <a:p>
            <a:pPr algn="ctr"/>
            <a:r>
              <a:rPr lang="en-SG" sz="1600" dirty="0"/>
              <a:t>By </a:t>
            </a:r>
            <a:r>
              <a:rPr lang="en-SG" sz="1600" dirty="0">
                <a:ea typeface="+mn-lt"/>
                <a:cs typeface="+mn-lt"/>
              </a:rPr>
              <a:t>Dr. Laura </a:t>
            </a:r>
            <a:r>
              <a:rPr lang="en-SG" sz="1600" dirty="0" err="1">
                <a:ea typeface="+mn-lt"/>
                <a:cs typeface="+mn-lt"/>
              </a:rPr>
              <a:t>Cotte</a:t>
            </a:r>
            <a:endParaRPr lang="en-SG" sz="1600" dirty="0">
              <a:ea typeface="+mn-lt"/>
              <a:cs typeface="+mn-lt"/>
            </a:endParaRPr>
          </a:p>
          <a:p>
            <a:pPr algn="ctr"/>
            <a:r>
              <a:rPr lang="en-US" sz="1600" dirty="0">
                <a:ea typeface="+mn-lt"/>
                <a:cs typeface="+mn-lt"/>
              </a:rPr>
              <a:t>C</a:t>
            </a:r>
            <a:r>
              <a:rPr lang="en-SG" sz="1600" dirty="0">
                <a:ea typeface="+mn-lt"/>
                <a:cs typeface="+mn-lt"/>
              </a:rPr>
              <a:t>EDRE, Brest, France</a:t>
            </a:r>
          </a:p>
          <a:p>
            <a:pPr algn="ctr"/>
            <a:r>
              <a:rPr lang="en-SG" sz="1600" dirty="0">
                <a:ea typeface="+mn-lt"/>
                <a:cs typeface="+mn-lt"/>
              </a:rPr>
              <a:t> </a:t>
            </a:r>
            <a:r>
              <a:rPr lang="en-SG" sz="1600" dirty="0">
                <a:ea typeface="+mn-lt"/>
                <a:cs typeface="+mn-lt"/>
                <a:hlinkClick r:id="rId3"/>
              </a:rPr>
              <a:t>https://cedre.fr/en</a:t>
            </a:r>
            <a:r>
              <a:rPr lang="en-SG" sz="1600" dirty="0">
                <a:ea typeface="+mn-lt"/>
                <a:cs typeface="+mn-lt"/>
              </a:rPr>
              <a:t>  </a:t>
            </a:r>
          </a:p>
        </p:txBody>
      </p:sp>
      <p:sp>
        <p:nvSpPr>
          <p:cNvPr id="12" name="TextBox 11">
            <a:extLst>
              <a:ext uri="{FF2B5EF4-FFF2-40B4-BE49-F238E27FC236}">
                <a16:creationId xmlns:a16="http://schemas.microsoft.com/office/drawing/2014/main" id="{9C739AB3-E2E4-48A6-938D-494621BABE2C}"/>
              </a:ext>
            </a:extLst>
          </p:cNvPr>
          <p:cNvSpPr txBox="1"/>
          <p:nvPr/>
        </p:nvSpPr>
        <p:spPr>
          <a:xfrm>
            <a:off x="505012" y="2488693"/>
            <a:ext cx="4465374" cy="2046714"/>
          </a:xfrm>
          <a:prstGeom prst="rect">
            <a:avLst/>
          </a:prstGeom>
          <a:noFill/>
        </p:spPr>
        <p:txBody>
          <a:bodyPr wrap="square" lIns="91440" tIns="45720" rIns="91440" bIns="45720" rtlCol="0" anchor="t">
            <a:spAutoFit/>
          </a:bodyPr>
          <a:lstStyle/>
          <a:p>
            <a:r>
              <a:rPr lang="en-SG" sz="1600" b="1" dirty="0"/>
              <a:t>Date:  18 Sep 2026</a:t>
            </a:r>
          </a:p>
          <a:p>
            <a:r>
              <a:rPr lang="en-SG" sz="1600" b="1" dirty="0"/>
              <a:t>Time: 14:45-15:15 SGT</a:t>
            </a:r>
          </a:p>
          <a:p>
            <a:r>
              <a:rPr lang="en-US" sz="1600" dirty="0"/>
              <a:t>Format: Hybrid </a:t>
            </a:r>
          </a:p>
          <a:p>
            <a:r>
              <a:rPr lang="en-US" sz="1600" dirty="0"/>
              <a:t>In Person at TMSI Conference Room, S2S Building  Level 1, 18 Kent Ridge Road, Singapore 119227 </a:t>
            </a:r>
          </a:p>
          <a:p>
            <a:r>
              <a:rPr lang="en-US" sz="1600" dirty="0"/>
              <a:t>H</a:t>
            </a:r>
            <a:r>
              <a:rPr lang="en-SG" sz="1600" dirty="0"/>
              <a:t>ost: Koay Teong Beng</a:t>
            </a:r>
            <a:endParaRPr lang="en-SG" sz="1600" dirty="0">
              <a:ea typeface="Calibri"/>
              <a:cs typeface="Calibri"/>
            </a:endParaRPr>
          </a:p>
          <a:p>
            <a:r>
              <a:rPr lang="en-SG" sz="1600" b="1" dirty="0"/>
              <a:t>Please register</a:t>
            </a:r>
            <a:r>
              <a:rPr lang="en-SG" sz="1600" dirty="0"/>
              <a:t>: </a:t>
            </a:r>
            <a:r>
              <a:rPr lang="en-SG" sz="1600" dirty="0">
                <a:hlinkClick r:id="rId4"/>
              </a:rPr>
              <a:t>Zoom Link</a:t>
            </a:r>
            <a:endParaRPr lang="en-SG" sz="1600" dirty="0"/>
          </a:p>
          <a:p>
            <a:endParaRPr lang="en-SG" sz="1500" dirty="0"/>
          </a:p>
        </p:txBody>
      </p:sp>
      <p:pic>
        <p:nvPicPr>
          <p:cNvPr id="10" name="Picture 9">
            <a:extLst>
              <a:ext uri="{FF2B5EF4-FFF2-40B4-BE49-F238E27FC236}">
                <a16:creationId xmlns:a16="http://schemas.microsoft.com/office/drawing/2014/main" id="{FA128566-BFC9-C03E-2DF9-E6571EF8388C}"/>
              </a:ext>
            </a:extLst>
          </p:cNvPr>
          <p:cNvPicPr>
            <a:picLocks noChangeAspect="1"/>
          </p:cNvPicPr>
          <p:nvPr/>
        </p:nvPicPr>
        <p:blipFill rotWithShape="1">
          <a:blip r:embed="rId5"/>
          <a:srcRect t="12941"/>
          <a:stretch/>
        </p:blipFill>
        <p:spPr>
          <a:xfrm>
            <a:off x="4896890" y="2438610"/>
            <a:ext cx="1376577" cy="1709445"/>
          </a:xfrm>
          <a:prstGeom prst="rect">
            <a:avLst/>
          </a:prstGeom>
        </p:spPr>
      </p:pic>
    </p:spTree>
    <p:extLst>
      <p:ext uri="{BB962C8B-B14F-4D97-AF65-F5344CB8AC3E}">
        <p14:creationId xmlns:p14="http://schemas.microsoft.com/office/powerpoint/2010/main" val="3775031169"/>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69</TotalTime>
  <Words>301</Words>
  <Application>Microsoft Office PowerPoint</Application>
  <PresentationFormat>A4 Paper (210x297 mm)</PresentationFormat>
  <Paragraphs>17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Serena Teo</dc:creator>
  <cp:lastModifiedBy>Lee Poo Yik</cp:lastModifiedBy>
  <cp:revision>212</cp:revision>
  <dcterms:created xsi:type="dcterms:W3CDTF">2022-04-11T10:09:45Z</dcterms:created>
  <dcterms:modified xsi:type="dcterms:W3CDTF">2026-09-14T09:43:01Z</dcterms:modified>
</cp:coreProperties>
</file>